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8" r:id="rId2"/>
    <p:sldId id="281" r:id="rId3"/>
    <p:sldId id="290" r:id="rId4"/>
    <p:sldId id="299" r:id="rId5"/>
    <p:sldId id="291" r:id="rId6"/>
    <p:sldId id="285" r:id="rId7"/>
    <p:sldId id="300" r:id="rId8"/>
    <p:sldId id="295" r:id="rId9"/>
    <p:sldId id="296" r:id="rId10"/>
    <p:sldId id="297" r:id="rId11"/>
    <p:sldId id="298" r:id="rId12"/>
    <p:sldId id="302" r:id="rId13"/>
    <p:sldId id="289" r:id="rId14"/>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96" y="-16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pPr/>
              <a:t>18/11/2021</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pPr/>
              <a:t>‹Nº›</a:t>
            </a:fld>
            <a:endParaRPr lang="es-ES"/>
          </a:p>
        </p:txBody>
      </p:sp>
    </p:spTree>
    <p:extLst>
      <p:ext uri="{BB962C8B-B14F-4D97-AF65-F5344CB8AC3E}">
        <p14:creationId xmlns=""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p:nvSpPr>
        <p:spPr bwMode="auto">
          <a:xfrm>
            <a:off x="2734733" y="0"/>
            <a:ext cx="9457267"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2097050"/>
            <a:ext cx="9824509" cy="954107"/>
          </a:xfr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18700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18700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xmlns="" id="{76BA2ADC-A467-254B-B698-7497F51B4896}"/>
              </a:ext>
            </a:extLst>
          </p:cNvPr>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420187"/>
            <a:ext cx="9824509" cy="954107"/>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descr="http://hlpvintraweb/portals/0/Images2021/cabecera-nuevo-hospital.jpg"/>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173108" y="1638784"/>
            <a:ext cx="5389033" cy="3328458"/>
          </a:xfrm>
          <a:prstGeom prst="rect">
            <a:avLst/>
          </a:prstGeom>
          <a:noFill/>
          <a:ln>
            <a:noFill/>
          </a:ln>
        </p:spPr>
      </p:pic>
      <p:pic>
        <p:nvPicPr>
          <p:cNvPr id="12" name="Picture 9" descr="LOGO IDIPAZ_PRESENTACIÓN"/>
          <p:cNvPicPr>
            <a:picLocks noChangeAspect="1" noChangeArrowheads="1"/>
          </p:cNvPicPr>
          <p:nvPr userDrawn="1"/>
        </p:nvPicPr>
        <p:blipFill>
          <a:blip r:embed="rId4" cstate="print"/>
          <a:srcRect/>
          <a:stretch>
            <a:fillRect/>
          </a:stretch>
        </p:blipFill>
        <p:spPr bwMode="auto">
          <a:xfrm>
            <a:off x="5486751" y="6308250"/>
            <a:ext cx="1214146" cy="342900"/>
          </a:xfrm>
          <a:prstGeom prst="rect">
            <a:avLst/>
          </a:prstGeom>
          <a:noFill/>
          <a:ln w="9525">
            <a:noFill/>
            <a:miter lim="800000"/>
            <a:headEnd/>
            <a:tailEnd/>
          </a:ln>
        </p:spPr>
      </p:pic>
    </p:spTree>
    <p:extLst>
      <p:ext uri="{BB962C8B-B14F-4D97-AF65-F5344CB8AC3E}">
        <p14:creationId xmlns=""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36600" y="260649"/>
            <a:ext cx="11057467" cy="504056"/>
          </a:xfrm>
        </p:spPr>
        <p:txBody>
          <a:bodyPr/>
          <a:lstStyle>
            <a:lvl1pPr>
              <a:defRPr sz="2400"/>
            </a:lvl1pPr>
          </a:lstStyle>
          <a:p>
            <a:r>
              <a:rPr lang="es-ES" dirty="0"/>
              <a:t>Haga clic para modificar el estilo de título del patrón</a:t>
            </a:r>
          </a:p>
        </p:txBody>
      </p:sp>
      <p:sp>
        <p:nvSpPr>
          <p:cNvPr id="3" name="2 Marcador de contenido"/>
          <p:cNvSpPr>
            <a:spLocks noGrp="1"/>
          </p:cNvSpPr>
          <p:nvPr>
            <p:ph idx="1"/>
          </p:nvPr>
        </p:nvSpPr>
        <p:spPr>
          <a:xfrm>
            <a:off x="730251" y="1167493"/>
            <a:ext cx="10731500" cy="4421747"/>
          </a:xfrm>
        </p:spPr>
        <p:txBody>
          <a:bodyPr/>
          <a:lstStyle>
            <a:lvl1pPr marL="342900" indent="-342900">
              <a:buClr>
                <a:schemeClr val="accent1"/>
              </a:buClr>
              <a:buFont typeface="Wingdings" panose="05000000000000000000" pitchFamily="2" charset="2"/>
              <a:buChar char="§"/>
              <a:defRPr/>
            </a:lvl1pPr>
            <a:lvl2pPr marL="361950" indent="-196850">
              <a:buClr>
                <a:srgbClr val="DF0000"/>
              </a:buClr>
              <a:buSzPct val="90000"/>
              <a:buFont typeface="Courier New" panose="02070309020205020404" pitchFamily="49" charset="0"/>
              <a:buChar char="o"/>
              <a:defRPr/>
            </a:lvl2pPr>
            <a:lvl3pPr marL="558800" indent="-195263">
              <a:buFont typeface="Arial" panose="020B0604020202020204" pitchFamily="34" charset="0"/>
              <a:buChar char="•"/>
              <a:defRPr/>
            </a:lvl3pPr>
            <a:lvl4pPr>
              <a:buClr>
                <a:schemeClr val="accent2"/>
              </a:buClr>
              <a:defRPr/>
            </a:lvl4pPr>
            <a:lvl5pPr>
              <a:buClr>
                <a:schemeClr val="accent2"/>
              </a:buCl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 xmlns:p14="http://schemas.microsoft.com/office/powerpoint/2010/main" val="103777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 xmlns:p14="http://schemas.microsoft.com/office/powerpoint/2010/main" val="189867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35881"/>
          </a:xfrm>
        </p:spPr>
        <p:txBody>
          <a:bodyPr/>
          <a:lstStyle/>
          <a:p>
            <a:r>
              <a:rPr lang="es-ES" dirty="0"/>
              <a:t>Haga clic para modificar el estilo de título del patrón</a:t>
            </a:r>
          </a:p>
        </p:txBody>
      </p:sp>
      <p:sp>
        <p:nvSpPr>
          <p:cNvPr id="5" name="3 Marcador de contenido"/>
          <p:cNvSpPr>
            <a:spLocks noGrp="1"/>
          </p:cNvSpPr>
          <p:nvPr>
            <p:ph sz="half" idx="10"/>
          </p:nvPr>
        </p:nvSpPr>
        <p:spPr>
          <a:xfrm>
            <a:off x="609600" y="975406"/>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92334" y="975405"/>
            <a:ext cx="5386917" cy="5150757"/>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 xmlns:p14="http://schemas.microsoft.com/office/powerpoint/2010/main" val="348855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484641"/>
          </a:xfrm>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609600" y="1314450"/>
            <a:ext cx="5386917"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6193368" y="1314450"/>
            <a:ext cx="5389033" cy="860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7" name="3 Marcador de contenido"/>
          <p:cNvSpPr>
            <a:spLocks noGrp="1"/>
          </p:cNvSpPr>
          <p:nvPr>
            <p:ph sz="half" idx="10"/>
          </p:nvPr>
        </p:nvSpPr>
        <p:spPr>
          <a:xfrm>
            <a:off x="6193368" y="2174875"/>
            <a:ext cx="5386917" cy="3951288"/>
          </a:xfrm>
        </p:spPr>
        <p:txBody>
          <a:bodyPr/>
          <a:lstStyle>
            <a:lvl1pPr marL="342900" indent="-342900">
              <a:buClr>
                <a:schemeClr val="accent1"/>
              </a:buClr>
              <a:buFont typeface="Wingdings" panose="05000000000000000000" pitchFamily="2" charset="2"/>
              <a:buChar char="§"/>
              <a:defRPr sz="2400"/>
            </a:lvl1pPr>
            <a:lvl2pPr marL="361950" indent="-196850">
              <a:buSzPct val="90000"/>
              <a:buFont typeface="Courier New" panose="02070309020205020404" pitchFamily="49" charset="0"/>
              <a:buChar char="o"/>
              <a:defRPr sz="2000"/>
            </a:lvl2pPr>
            <a:lvl3pPr marL="558800" indent="-195263">
              <a:buFont typeface="Arial" panose="020B0604020202020204" pitchFamily="34" charset="0"/>
              <a:buChar char="•"/>
              <a:defRPr sz="1800"/>
            </a:lvl3pPr>
            <a:lvl4pPr>
              <a:buClr>
                <a:schemeClr val="accent2"/>
              </a:buClr>
              <a:defRPr sz="1600"/>
            </a:lvl4pPr>
            <a:lvl5pPr>
              <a:buClr>
                <a:schemeClr val="accent2"/>
              </a:buCl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 xmlns:p14="http://schemas.microsoft.com/office/powerpoint/2010/main" val="159302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721784" y="282576"/>
            <a:ext cx="11057467" cy="476703"/>
          </a:xfrm>
        </p:spPr>
        <p:txBody>
          <a:bodyPr/>
          <a:lstStyle/>
          <a:p>
            <a:r>
              <a:rPr lang="es-ES" dirty="0"/>
              <a:t>Haga clic para modificar el estilo de título del patrón</a:t>
            </a:r>
          </a:p>
        </p:txBody>
      </p:sp>
    </p:spTree>
    <p:extLst>
      <p:ext uri="{BB962C8B-B14F-4D97-AF65-F5344CB8AC3E}">
        <p14:creationId xmlns="" xmlns:p14="http://schemas.microsoft.com/office/powerpoint/2010/main" val="393360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45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marL="342900" indent="-342900">
              <a:buClr>
                <a:schemeClr val="accent1"/>
              </a:buClr>
              <a:buFont typeface="Wingdings" panose="05000000000000000000" pitchFamily="2" charset="2"/>
              <a:buChar char="§"/>
              <a:defRPr sz="3200"/>
            </a:lvl1pPr>
            <a:lvl2pPr marL="361950" indent="-196850">
              <a:buSzPct val="90000"/>
              <a:buFont typeface="Courier New" panose="02070309020205020404" pitchFamily="49" charset="0"/>
              <a:buChar char="o"/>
              <a:defRPr sz="2800"/>
            </a:lvl2pPr>
            <a:lvl3pPr marL="558800" indent="-195263">
              <a:buFont typeface="Arial" panose="020B0604020202020204" pitchFamily="34" charset="0"/>
              <a:buChar cha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730251" y="1194929"/>
            <a:ext cx="10731500" cy="4468142"/>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1028" name="Rectangle 4"/>
          <p:cNvSpPr>
            <a:spLocks noGrp="1" noChangeArrowheads="1"/>
          </p:cNvSpPr>
          <p:nvPr>
            <p:ph type="title"/>
          </p:nvPr>
        </p:nvSpPr>
        <p:spPr bwMode="auto">
          <a:xfrm>
            <a:off x="721784" y="282576"/>
            <a:ext cx="11057467" cy="626145"/>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4" cstate="print"/>
          <a:srcRect/>
          <a:stretch>
            <a:fillRect/>
          </a:stretch>
        </p:blipFill>
        <p:spPr bwMode="auto">
          <a:xfrm>
            <a:off x="5513033" y="6272213"/>
            <a:ext cx="1205268" cy="342900"/>
          </a:xfrm>
          <a:prstGeom prst="rect">
            <a:avLst/>
          </a:prstGeom>
          <a:noFill/>
          <a:ln w="9525">
            <a:noFill/>
            <a:miter lim="800000"/>
            <a:headEnd/>
            <a:tailEnd/>
          </a:ln>
        </p:spPr>
      </p:pic>
    </p:spTree>
    <p:extLst>
      <p:ext uri="{BB962C8B-B14F-4D97-AF65-F5344CB8AC3E}">
        <p14:creationId xmlns=""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4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4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pliegoycontratos@idipaz.e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latin typeface="+mn-lt"/>
              </a:rPr>
              <a:t>Programa Mentor</a:t>
            </a:r>
          </a:p>
        </p:txBody>
      </p:sp>
      <p:sp>
        <p:nvSpPr>
          <p:cNvPr id="3" name="CuadroTexto 2">
            <a:extLst>
              <a:ext uri="{FF2B5EF4-FFF2-40B4-BE49-F238E27FC236}">
                <a16:creationId xmlns:a16="http://schemas.microsoft.com/office/drawing/2014/main" xmlns="" id="{1479893F-EC00-4224-AB91-60F88FC410E4}"/>
              </a:ext>
            </a:extLst>
          </p:cNvPr>
          <p:cNvSpPr txBox="1"/>
          <p:nvPr/>
        </p:nvSpPr>
        <p:spPr>
          <a:xfrm>
            <a:off x="5810250" y="5353050"/>
            <a:ext cx="5743575" cy="369332"/>
          </a:xfrm>
          <a:prstGeom prst="rect">
            <a:avLst/>
          </a:prstGeom>
          <a:noFill/>
        </p:spPr>
        <p:txBody>
          <a:bodyPr wrap="square" rtlCol="0">
            <a:spAutoFit/>
          </a:bodyPr>
          <a:lstStyle/>
          <a:p>
            <a:pPr algn="r"/>
            <a:r>
              <a:rPr lang="es-ES" b="1" dirty="0">
                <a:solidFill>
                  <a:schemeClr val="accent1"/>
                </a:solidFill>
              </a:rPr>
              <a:t>CICLO SEMINARIOS AES: </a:t>
            </a:r>
            <a:r>
              <a:rPr lang="es-ES" b="1" dirty="0" smtClean="0">
                <a:solidFill>
                  <a:schemeClr val="accent1"/>
                </a:solidFill>
              </a:rPr>
              <a:t>PRESUPUESTO</a:t>
            </a:r>
            <a:endParaRPr lang="es-ES" b="1" dirty="0">
              <a:solidFill>
                <a:schemeClr val="accent1"/>
              </a:solidFill>
            </a:endParaRPr>
          </a:p>
        </p:txBody>
      </p:sp>
      <p:sp>
        <p:nvSpPr>
          <p:cNvPr id="4" name="CuadroTexto 3">
            <a:extLst>
              <a:ext uri="{FF2B5EF4-FFF2-40B4-BE49-F238E27FC236}">
                <a16:creationId xmlns:a16="http://schemas.microsoft.com/office/drawing/2014/main" xmlns="" id="{BF656F7E-C524-4878-88C7-AEC047D4BB3B}"/>
              </a:ext>
            </a:extLst>
          </p:cNvPr>
          <p:cNvSpPr txBox="1"/>
          <p:nvPr/>
        </p:nvSpPr>
        <p:spPr>
          <a:xfrm>
            <a:off x="6096000" y="5907048"/>
            <a:ext cx="5457825" cy="369332"/>
          </a:xfrm>
          <a:prstGeom prst="rect">
            <a:avLst/>
          </a:prstGeom>
          <a:noFill/>
        </p:spPr>
        <p:txBody>
          <a:bodyPr wrap="square" rtlCol="0">
            <a:spAutoFit/>
          </a:bodyPr>
          <a:lstStyle/>
          <a:p>
            <a:pPr algn="r"/>
            <a:r>
              <a:rPr lang="es-ES" dirty="0" smtClean="0"/>
              <a:t>SILVIA ARCE / SARA FERNÁNDEZ</a:t>
            </a:r>
            <a:endParaRPr lang="es-ES" dirty="0"/>
          </a:p>
        </p:txBody>
      </p:sp>
    </p:spTree>
    <p:extLst>
      <p:ext uri="{BB962C8B-B14F-4D97-AF65-F5344CB8AC3E}">
        <p14:creationId xmlns="" xmlns:p14="http://schemas.microsoft.com/office/powerpoint/2010/main" val="143932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VIAJES Y DIETAS</a:t>
            </a:r>
            <a:endParaRPr lang="es-ES" dirty="0"/>
          </a:p>
        </p:txBody>
      </p:sp>
      <p:sp>
        <p:nvSpPr>
          <p:cNvPr id="12" name="CuadroTexto 11"/>
          <p:cNvSpPr txBox="1"/>
          <p:nvPr/>
        </p:nvSpPr>
        <p:spPr>
          <a:xfrm>
            <a:off x="600547" y="825007"/>
            <a:ext cx="10972799" cy="6232475"/>
          </a:xfrm>
          <a:prstGeom prst="rect">
            <a:avLst/>
          </a:prstGeom>
          <a:noFill/>
        </p:spPr>
        <p:txBody>
          <a:bodyPr wrap="square" rtlCol="0">
            <a:spAutoFit/>
          </a:bodyPr>
          <a:lstStyle/>
          <a:p>
            <a:pPr marL="285750" indent="-285750" algn="just">
              <a:buClr>
                <a:schemeClr val="accent1"/>
              </a:buClr>
              <a:buFont typeface="Wingdings" panose="05000000000000000000" pitchFamily="2" charset="2"/>
              <a:buChar char="§"/>
            </a:pPr>
            <a:r>
              <a:rPr lang="es-ES_tradnl" sz="2400" b="1" dirty="0" smtClean="0">
                <a:latin typeface="+mj-lt"/>
              </a:rPr>
              <a:t>Por asistencia a congresos</a:t>
            </a:r>
          </a:p>
          <a:p>
            <a:pPr marL="361950" algn="just"/>
            <a:endParaRPr lang="es-ES" sz="2400" b="1" dirty="0" smtClean="0">
              <a:latin typeface="+mj-lt"/>
            </a:endParaRPr>
          </a:p>
          <a:p>
            <a:pPr marL="361950" algn="just"/>
            <a:r>
              <a:rPr lang="es-ES" sz="2400" b="1" dirty="0" smtClean="0">
                <a:latin typeface="+mj-lt"/>
              </a:rPr>
              <a:t>Inscripción </a:t>
            </a:r>
            <a:endParaRPr lang="es-ES" sz="2400" b="1" dirty="0" smtClean="0">
              <a:latin typeface="+mj-lt"/>
            </a:endParaRPr>
          </a:p>
          <a:p>
            <a:pPr marL="361950" algn="just"/>
            <a:r>
              <a:rPr lang="es-ES" sz="2000" dirty="0" smtClean="0">
                <a:latin typeface="+mj-lt"/>
              </a:rPr>
              <a:t>También imputable a la partida de bienes y </a:t>
            </a:r>
            <a:r>
              <a:rPr lang="es-ES" sz="2000" dirty="0" smtClean="0">
                <a:latin typeface="+mj-lt"/>
              </a:rPr>
              <a:t>servicios</a:t>
            </a:r>
          </a:p>
          <a:p>
            <a:pPr marL="361950" algn="just"/>
            <a:endParaRPr lang="es-ES" sz="2000" dirty="0" smtClean="0">
              <a:latin typeface="+mj-lt"/>
            </a:endParaRPr>
          </a:p>
          <a:p>
            <a:pPr marL="361950" algn="just"/>
            <a:r>
              <a:rPr lang="es-ES" sz="2400" b="1" dirty="0" smtClean="0">
                <a:latin typeface="+mj-lt"/>
              </a:rPr>
              <a:t>Alojamiento </a:t>
            </a:r>
            <a:r>
              <a:rPr lang="es-ES" sz="2400" b="1" dirty="0" smtClean="0">
                <a:latin typeface="+mj-lt"/>
              </a:rPr>
              <a:t>y manutención </a:t>
            </a:r>
            <a:endParaRPr lang="es-ES" sz="2400" b="1" dirty="0" smtClean="0">
              <a:latin typeface="+mj-lt"/>
            </a:endParaRPr>
          </a:p>
          <a:p>
            <a:pPr marL="361950" algn="just"/>
            <a:endParaRPr lang="es-ES" sz="2400" b="1" dirty="0" smtClean="0">
              <a:latin typeface="+mj-lt"/>
            </a:endParaRPr>
          </a:p>
          <a:p>
            <a:pPr marL="361950" algn="just"/>
            <a:endParaRPr lang="es-ES" sz="2400" b="1" dirty="0" smtClean="0">
              <a:latin typeface="+mj-lt"/>
            </a:endParaRPr>
          </a:p>
          <a:p>
            <a:pPr marL="361950" algn="just"/>
            <a:endParaRPr lang="es-ES" sz="2400" b="1" dirty="0" smtClean="0">
              <a:latin typeface="+mj-lt"/>
            </a:endParaRPr>
          </a:p>
          <a:p>
            <a:pPr marL="361950" algn="just"/>
            <a:endParaRPr lang="es-ES" sz="2400" b="1" dirty="0" smtClean="0">
              <a:latin typeface="+mj-lt"/>
            </a:endParaRPr>
          </a:p>
          <a:p>
            <a:pPr marL="361950" algn="just"/>
            <a:r>
              <a:rPr lang="es-ES" sz="1050" dirty="0" smtClean="0">
                <a:latin typeface="+mj-lt"/>
              </a:rPr>
              <a:t>(*) Importes </a:t>
            </a:r>
            <a:r>
              <a:rPr lang="es-ES" sz="1050" dirty="0" smtClean="0">
                <a:latin typeface="+mj-lt"/>
              </a:rPr>
              <a:t>establecidos para el grupo 2 en el Real Decreto 462/2002, de 24 de mayo, sobre indemnizaciones por razón del </a:t>
            </a:r>
            <a:r>
              <a:rPr lang="es-ES" sz="1050" dirty="0" smtClean="0">
                <a:latin typeface="+mj-lt"/>
              </a:rPr>
              <a:t>servicio</a:t>
            </a:r>
          </a:p>
          <a:p>
            <a:pPr marL="361950" algn="just"/>
            <a:endParaRPr lang="es-ES" sz="1050" dirty="0" smtClean="0">
              <a:latin typeface="+mj-lt"/>
            </a:endParaRPr>
          </a:p>
          <a:p>
            <a:pPr marL="361950" algn="just"/>
            <a:r>
              <a:rPr lang="es-ES" sz="2400" b="1" dirty="0" smtClean="0">
                <a:latin typeface="+mj-lt"/>
              </a:rPr>
              <a:t>Desplazamientos</a:t>
            </a:r>
            <a:endParaRPr lang="es-ES" sz="2400" b="1" dirty="0" smtClean="0">
              <a:latin typeface="+mj-lt"/>
            </a:endParaRPr>
          </a:p>
          <a:p>
            <a:pPr marL="361950" lvl="0" algn="just"/>
            <a:r>
              <a:rPr lang="es-ES" sz="2000" dirty="0" smtClean="0">
                <a:latin typeface="+mj-lt"/>
              </a:rPr>
              <a:t>Billetes de avión o tren en clase turista </a:t>
            </a:r>
          </a:p>
          <a:p>
            <a:pPr marL="361950" lvl="0" algn="just"/>
            <a:r>
              <a:rPr lang="es-ES" sz="2000" dirty="0" smtClean="0">
                <a:latin typeface="+mj-lt"/>
              </a:rPr>
              <a:t>Taxis de las fechas en que se realiza el viaje de ida y de vuelta (domicilio-estación/ estación-hotel), en los días intermedios se podrán justificar gastos únicamente de transporte público</a:t>
            </a: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4" name="3 Imagen" descr="avión.jpg"/>
          <p:cNvPicPr>
            <a:picLocks noChangeAspect="1"/>
          </p:cNvPicPr>
          <p:nvPr/>
        </p:nvPicPr>
        <p:blipFill>
          <a:blip r:embed="rId2" cstate="print"/>
          <a:stretch>
            <a:fillRect/>
          </a:stretch>
        </p:blipFill>
        <p:spPr>
          <a:xfrm>
            <a:off x="8004018" y="887994"/>
            <a:ext cx="2344094" cy="2344094"/>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1403288" y="2983510"/>
            <a:ext cx="3820562" cy="1380737"/>
          </a:xfrm>
          <a:prstGeom prst="rect">
            <a:avLst/>
          </a:prstGeom>
          <a:noFill/>
          <a:ln w="9525">
            <a:noFill/>
            <a:miter lim="800000"/>
            <a:headEnd/>
            <a:tailEnd/>
          </a:ln>
        </p:spPr>
      </p:pic>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OTROS DATOS DE INTERÉS</a:t>
            </a:r>
            <a:endParaRPr lang="es-ES" dirty="0"/>
          </a:p>
        </p:txBody>
      </p:sp>
      <p:sp>
        <p:nvSpPr>
          <p:cNvPr id="12" name="CuadroTexto 11"/>
          <p:cNvSpPr txBox="1"/>
          <p:nvPr/>
        </p:nvSpPr>
        <p:spPr>
          <a:xfrm>
            <a:off x="609600" y="1268627"/>
            <a:ext cx="10972799" cy="4370427"/>
          </a:xfrm>
          <a:prstGeom prst="rect">
            <a:avLst/>
          </a:prstGeom>
          <a:noFill/>
        </p:spPr>
        <p:txBody>
          <a:bodyPr wrap="square" rtlCol="0">
            <a:spAutoFit/>
          </a:bodyPr>
          <a:lstStyle/>
          <a:p>
            <a:pPr algn="just">
              <a:spcAft>
                <a:spcPts val="0"/>
              </a:spcAft>
            </a:pPr>
            <a:endParaRPr lang="es-ES" sz="2000" dirty="0" smtClean="0">
              <a:latin typeface="Helvetica"/>
              <a:ea typeface="Times New Roman"/>
              <a:cs typeface="Times New Roman"/>
            </a:endParaRPr>
          </a:p>
          <a:p>
            <a:pPr algn="just"/>
            <a:r>
              <a:rPr lang="es-ES" sz="2000" dirty="0" smtClean="0">
                <a:latin typeface="+mj-lt"/>
                <a:ea typeface="Times New Roman"/>
                <a:cs typeface="Times New Roman"/>
              </a:rPr>
              <a:t>Los proyectos que soliciten una cuantía superior a 100.000 euros, incluidos costes indirectos, serán redactados  obligatoriamente en inglés.</a:t>
            </a:r>
          </a:p>
          <a:p>
            <a:pPr algn="just">
              <a:spcAft>
                <a:spcPts val="0"/>
              </a:spcAft>
            </a:pPr>
            <a:endParaRPr lang="es-ES" sz="2000" dirty="0" smtClean="0">
              <a:latin typeface="+mj-lt"/>
              <a:ea typeface="Times New Roman"/>
              <a:cs typeface="Times New Roman"/>
            </a:endParaRPr>
          </a:p>
          <a:p>
            <a:pPr algn="just">
              <a:spcAft>
                <a:spcPts val="0"/>
              </a:spcAft>
            </a:pPr>
            <a:r>
              <a:rPr lang="es-ES" sz="2000" dirty="0" smtClean="0">
                <a:latin typeface="+mj-lt"/>
                <a:ea typeface="Times New Roman"/>
                <a:cs typeface="Times New Roman"/>
              </a:rPr>
              <a:t>Conceptos olvidados frecuentemente en los presupuestos: envíos y publicaciones</a:t>
            </a:r>
          </a:p>
          <a:p>
            <a:pPr algn="just">
              <a:spcAft>
                <a:spcPts val="0"/>
              </a:spcAft>
            </a:pPr>
            <a:endParaRPr lang="es-ES" sz="2000" dirty="0" smtClean="0">
              <a:latin typeface="+mj-lt"/>
              <a:ea typeface="Times New Roman"/>
              <a:cs typeface="Times New Roman"/>
            </a:endParaRPr>
          </a:p>
          <a:p>
            <a:pPr algn="just">
              <a:spcAft>
                <a:spcPts val="0"/>
              </a:spcAft>
            </a:pPr>
            <a:r>
              <a:rPr lang="es-ES" sz="2000" dirty="0" smtClean="0">
                <a:latin typeface="+mj-lt"/>
                <a:ea typeface="Times New Roman"/>
                <a:cs typeface="Times New Roman"/>
              </a:rPr>
              <a:t>Las necesidades sobrevenidas deberán de estar muy justificadas y contar con la autorización previa del órgano competente </a:t>
            </a:r>
          </a:p>
          <a:p>
            <a:pPr algn="just">
              <a:spcAft>
                <a:spcPts val="0"/>
              </a:spcAft>
            </a:pPr>
            <a:endParaRPr lang="es-ES" sz="2000" dirty="0" smtClean="0">
              <a:latin typeface="+mj-lt"/>
              <a:ea typeface="Times New Roman"/>
              <a:cs typeface="Times New Roman"/>
            </a:endParaRPr>
          </a:p>
          <a:p>
            <a:pPr algn="just">
              <a:spcAft>
                <a:spcPts val="0"/>
              </a:spcAft>
            </a:pPr>
            <a:r>
              <a:rPr lang="es-ES" sz="2000" dirty="0" smtClean="0">
                <a:latin typeface="+mj-lt"/>
                <a:ea typeface="Times New Roman"/>
                <a:cs typeface="Times New Roman"/>
              </a:rPr>
              <a:t>No ser demasiado concreto en la descripción especificando marcas comerciales o nombres de los congresos</a:t>
            </a:r>
          </a:p>
          <a:p>
            <a:pPr algn="just">
              <a:spcAft>
                <a:spcPts val="0"/>
              </a:spcAft>
            </a:pPr>
            <a:endParaRPr lang="es-ES" sz="24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5478423"/>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Límites contratación</a:t>
            </a:r>
            <a:endParaRPr lang="es-ES_tradnl" sz="2400" dirty="0" smtClean="0">
              <a:latin typeface="+mj-lt"/>
            </a:endParaRPr>
          </a:p>
          <a:p>
            <a:endParaRPr lang="es-ES" sz="2800" dirty="0" smtClean="0"/>
          </a:p>
          <a:p>
            <a:pPr marL="361950" algn="just"/>
            <a:r>
              <a:rPr lang="es-ES_tradnl" sz="2400" dirty="0" smtClean="0">
                <a:latin typeface="+mj-lt"/>
              </a:rPr>
              <a:t>¿Es posible adquirir bienes (fungible, </a:t>
            </a:r>
            <a:r>
              <a:rPr lang="es-ES_tradnl" sz="2400" dirty="0" err="1" smtClean="0">
                <a:latin typeface="+mj-lt"/>
              </a:rPr>
              <a:t>inventariable</a:t>
            </a:r>
            <a:r>
              <a:rPr lang="es-ES_tradnl" sz="2400" dirty="0" smtClean="0">
                <a:latin typeface="+mj-lt"/>
              </a:rPr>
              <a:t>) o contratar servicios </a:t>
            </a:r>
            <a:r>
              <a:rPr lang="es-ES" sz="2400" dirty="0" smtClean="0">
                <a:latin typeface="+mj-lt"/>
              </a:rPr>
              <a:t>con cargo a un mismo proyecto siempre </a:t>
            </a:r>
            <a:r>
              <a:rPr lang="es-ES" sz="2400" dirty="0">
                <a:latin typeface="+mj-lt"/>
              </a:rPr>
              <a:t>que, </a:t>
            </a:r>
            <a:r>
              <a:rPr lang="es-ES" sz="2400" dirty="0" smtClean="0">
                <a:latin typeface="+mj-lt"/>
              </a:rPr>
              <a:t>individual o conjuntamente </a:t>
            </a:r>
            <a:r>
              <a:rPr lang="es-ES" sz="2400" dirty="0">
                <a:latin typeface="+mj-lt"/>
              </a:rPr>
              <a:t>superen la cifra de 50.000 euros durante la vida del proyecto </a:t>
            </a:r>
            <a:r>
              <a:rPr lang="es-ES_tradnl" sz="2400" dirty="0" smtClean="0">
                <a:latin typeface="+mj-lt"/>
              </a:rPr>
              <a:t>? </a:t>
            </a:r>
            <a:endParaRPr lang="es-ES" sz="2400" dirty="0" smtClean="0">
              <a:latin typeface="+mj-lt"/>
            </a:endParaRPr>
          </a:p>
          <a:p>
            <a:pPr marL="361950" algn="just"/>
            <a:r>
              <a:rPr lang="es-ES_tradnl" sz="2400" dirty="0" smtClean="0">
                <a:latin typeface="+mj-lt"/>
              </a:rPr>
              <a:t> </a:t>
            </a:r>
            <a:endParaRPr lang="es-ES" sz="2400" dirty="0" smtClean="0">
              <a:latin typeface="+mj-lt"/>
            </a:endParaRPr>
          </a:p>
          <a:p>
            <a:pPr marL="361950" algn="just"/>
            <a:r>
              <a:rPr lang="es-ES_tradnl" sz="2000" b="1" dirty="0" smtClean="0">
                <a:latin typeface="+mj-lt"/>
              </a:rPr>
              <a:t>Sí, es factible</a:t>
            </a:r>
            <a:r>
              <a:rPr lang="es-ES_tradnl" sz="2000" dirty="0" smtClean="0">
                <a:latin typeface="+mj-lt"/>
              </a:rPr>
              <a:t>, debiendo cumplir las disposiciones establecidas en la Ley </a:t>
            </a:r>
            <a:r>
              <a:rPr lang="es-ES" sz="2000" dirty="0">
                <a:latin typeface="+mj-lt"/>
              </a:rPr>
              <a:t>Ley 9/2017, de 8 de noviembre, de Contratos del Sector Público</a:t>
            </a:r>
            <a:r>
              <a:rPr lang="es-ES_tradnl" sz="2000" dirty="0" smtClean="0">
                <a:latin typeface="+mj-lt"/>
              </a:rPr>
              <a:t>. Ello supone la convocatoria de un procedimiento de licitación para lo que tendrán que contactar con el departamento de </a:t>
            </a:r>
            <a:r>
              <a:rPr lang="es-ES_tradnl" sz="2000" dirty="0" smtClean="0">
                <a:solidFill>
                  <a:schemeClr val="tx2"/>
                </a:solidFill>
                <a:latin typeface="+mj-lt"/>
                <a:hlinkClick r:id="rId2"/>
              </a:rPr>
              <a:t>pliegoycontratos@idipaz.es</a:t>
            </a:r>
            <a:r>
              <a:rPr lang="es-ES_tradnl" sz="2000" dirty="0" smtClean="0">
                <a:solidFill>
                  <a:schemeClr val="tx2"/>
                </a:solidFill>
                <a:latin typeface="+mj-lt"/>
              </a:rPr>
              <a:t> </a:t>
            </a:r>
            <a:r>
              <a:rPr lang="es-ES_tradnl" sz="2800" dirty="0" smtClean="0"/>
              <a:t> </a:t>
            </a:r>
          </a:p>
          <a:p>
            <a:pPr marL="361950" algn="just"/>
            <a:endParaRPr lang="es-ES_tradnl" sz="2800" dirty="0"/>
          </a:p>
          <a:p>
            <a:pPr marL="361950" algn="just"/>
            <a:r>
              <a:rPr lang="es-ES_tradnl" sz="2000" dirty="0" smtClean="0">
                <a:latin typeface="Gill Sans MT" panose="020B0502020104020203" pitchFamily="34" charset="0"/>
              </a:rPr>
              <a:t>En caso de que no superen dicho importe la compra deberá realizarse a través de un contrato menor.</a:t>
            </a:r>
            <a:endParaRPr lang="es-ES" sz="2000" dirty="0" smtClean="0">
              <a:latin typeface="Gill Sans MT" panose="020B0502020104020203" pitchFamily="34" charset="0"/>
            </a:endParaRP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_tradnl" dirty="0" smtClean="0"/>
              <a:t>CONTACTOS</a:t>
            </a:r>
            <a:endParaRPr lang="es-ES" dirty="0"/>
          </a:p>
        </p:txBody>
      </p:sp>
      <p:sp>
        <p:nvSpPr>
          <p:cNvPr id="18435" name="3 CuadroTexto"/>
          <p:cNvSpPr txBox="1">
            <a:spLocks noChangeArrowheads="1"/>
          </p:cNvSpPr>
          <p:nvPr/>
        </p:nvSpPr>
        <p:spPr bwMode="auto">
          <a:xfrm>
            <a:off x="669957" y="1231271"/>
            <a:ext cx="5350598" cy="3323987"/>
          </a:xfrm>
          <a:prstGeom prst="rect">
            <a:avLst/>
          </a:prstGeom>
          <a:noFill/>
          <a:ln w="9525">
            <a:noFill/>
            <a:miter lim="800000"/>
            <a:headEnd/>
            <a:tailEnd/>
          </a:ln>
        </p:spPr>
        <p:txBody>
          <a:bodyPr wrap="square">
            <a:spAutoFit/>
          </a:bodyPr>
          <a:lstStyle/>
          <a:p>
            <a:pPr>
              <a:lnSpc>
                <a:spcPct val="150000"/>
              </a:lnSpc>
            </a:pPr>
            <a:r>
              <a:rPr lang="es-ES" sz="2000" b="1" dirty="0" smtClean="0">
                <a:solidFill>
                  <a:schemeClr val="accent1"/>
                </a:solidFill>
                <a:latin typeface="+mj-lt"/>
                <a:cs typeface="Arial"/>
              </a:rPr>
              <a:t>PROYECTOS PÚBLICOS NACIONALES</a:t>
            </a:r>
          </a:p>
          <a:p>
            <a:pPr>
              <a:lnSpc>
                <a:spcPct val="150000"/>
              </a:lnSpc>
            </a:pPr>
            <a:r>
              <a:rPr lang="es-ES" sz="2000" b="1" dirty="0" smtClean="0">
                <a:latin typeface="+mj-lt"/>
                <a:cs typeface="Arial"/>
              </a:rPr>
              <a:t>Silvia Arce </a:t>
            </a:r>
          </a:p>
          <a:p>
            <a:pPr>
              <a:lnSpc>
                <a:spcPct val="150000"/>
              </a:lnSpc>
            </a:pPr>
            <a:r>
              <a:rPr lang="es-ES" sz="2000" dirty="0" smtClean="0">
                <a:latin typeface="+mj-lt"/>
                <a:cs typeface="Arial"/>
              </a:rPr>
              <a:t>proyectospublicos@idipaz.es</a:t>
            </a:r>
          </a:p>
          <a:p>
            <a:pPr>
              <a:lnSpc>
                <a:spcPct val="150000"/>
              </a:lnSpc>
            </a:pPr>
            <a:r>
              <a:rPr lang="es-ES" sz="2000" b="1" dirty="0" smtClean="0">
                <a:latin typeface="+mj-lt"/>
                <a:cs typeface="Arial"/>
              </a:rPr>
              <a:t>Raquel Carmona</a:t>
            </a:r>
          </a:p>
          <a:p>
            <a:pPr>
              <a:lnSpc>
                <a:spcPct val="150000"/>
              </a:lnSpc>
            </a:pPr>
            <a:r>
              <a:rPr lang="es-ES" sz="2000" dirty="0" smtClean="0">
                <a:latin typeface="+mj-lt"/>
                <a:cs typeface="Arial"/>
              </a:rPr>
              <a:t>gestionpublica@idipaz.es</a:t>
            </a:r>
          </a:p>
          <a:p>
            <a:pPr>
              <a:lnSpc>
                <a:spcPct val="150000"/>
              </a:lnSpc>
            </a:pPr>
            <a:endParaRPr lang="es-ES" sz="2000" dirty="0" smtClean="0">
              <a:latin typeface="+mj-lt"/>
              <a:cs typeface="Arial"/>
            </a:endParaRPr>
          </a:p>
          <a:p>
            <a:pPr>
              <a:lnSpc>
                <a:spcPct val="150000"/>
              </a:lnSpc>
            </a:pPr>
            <a:endParaRPr lang="es-ES" sz="2000" b="1" dirty="0" smtClean="0">
              <a:latin typeface="+mj-lt"/>
              <a:cs typeface="Arial"/>
            </a:endParaRPr>
          </a:p>
        </p:txBody>
      </p:sp>
      <p:sp>
        <p:nvSpPr>
          <p:cNvPr id="4" name="3 CuadroTexto"/>
          <p:cNvSpPr txBox="1">
            <a:spLocks noChangeArrowheads="1"/>
          </p:cNvSpPr>
          <p:nvPr/>
        </p:nvSpPr>
        <p:spPr bwMode="auto">
          <a:xfrm>
            <a:off x="6100528" y="1211655"/>
            <a:ext cx="5350598" cy="1477328"/>
          </a:xfrm>
          <a:prstGeom prst="rect">
            <a:avLst/>
          </a:prstGeom>
          <a:noFill/>
          <a:ln w="9525">
            <a:noFill/>
            <a:miter lim="800000"/>
            <a:headEnd/>
            <a:tailEnd/>
          </a:ln>
        </p:spPr>
        <p:txBody>
          <a:bodyPr wrap="square">
            <a:spAutoFit/>
          </a:bodyPr>
          <a:lstStyle/>
          <a:p>
            <a:pPr>
              <a:lnSpc>
                <a:spcPct val="150000"/>
              </a:lnSpc>
            </a:pPr>
            <a:r>
              <a:rPr lang="es-ES" sz="2000" b="1" dirty="0" smtClean="0">
                <a:solidFill>
                  <a:schemeClr val="accent1"/>
                </a:solidFill>
                <a:latin typeface="+mj-lt"/>
                <a:cs typeface="Arial"/>
              </a:rPr>
              <a:t>DEPARTAMENTO JURÍDICO</a:t>
            </a:r>
          </a:p>
          <a:p>
            <a:pPr>
              <a:lnSpc>
                <a:spcPct val="150000"/>
              </a:lnSpc>
            </a:pPr>
            <a:r>
              <a:rPr lang="es-ES" sz="2000" b="1" dirty="0" smtClean="0">
                <a:latin typeface="+mj-lt"/>
                <a:cs typeface="Arial"/>
              </a:rPr>
              <a:t>Sara Fernández</a:t>
            </a:r>
          </a:p>
          <a:p>
            <a:pPr>
              <a:lnSpc>
                <a:spcPct val="150000"/>
              </a:lnSpc>
            </a:pPr>
            <a:r>
              <a:rPr lang="es-ES" sz="2000" dirty="0" smtClean="0">
                <a:cs typeface="Arial"/>
              </a:rPr>
              <a:t>departamentojuridico@idipaz.es</a:t>
            </a:r>
            <a:endParaRPr lang="es-ES" sz="2000" dirty="0" smtClean="0">
              <a:latin typeface="+mj-lt"/>
              <a:cs typeface="Arial"/>
            </a:endParaRPr>
          </a:p>
        </p:txBody>
      </p:sp>
    </p:spTree>
    <p:extLst>
      <p:ext uri="{BB962C8B-B14F-4D97-AF65-F5344CB8AC3E}">
        <p14:creationId xmlns="" xmlns:p14="http://schemas.microsoft.com/office/powerpoint/2010/main" val="47557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Calendario</a:t>
            </a:r>
            <a:r>
              <a:rPr lang="es-ES" dirty="0">
                <a:latin typeface="+mn-lt"/>
              </a:rPr>
              <a:t> </a:t>
            </a:r>
            <a:r>
              <a:rPr lang="es-ES" dirty="0"/>
              <a:t>de seminarios AES</a:t>
            </a:r>
          </a:p>
        </p:txBody>
      </p:sp>
      <p:graphicFrame>
        <p:nvGraphicFramePr>
          <p:cNvPr id="5" name="Marcador de contenido 4"/>
          <p:cNvGraphicFramePr>
            <a:graphicFrameLocks noGrp="1"/>
          </p:cNvGraphicFramePr>
          <p:nvPr>
            <p:ph idx="1"/>
            <p:extLst>
              <p:ext uri="{D42A27DB-BD31-4B8C-83A1-F6EECF244321}">
                <p14:modId xmlns="" xmlns:p14="http://schemas.microsoft.com/office/powerpoint/2010/main" val="2614779929"/>
              </p:ext>
            </p:extLst>
          </p:nvPr>
        </p:nvGraphicFramePr>
        <p:xfrm>
          <a:off x="1249378" y="1520999"/>
          <a:ext cx="9841117" cy="3846300"/>
        </p:xfrm>
        <a:graphic>
          <a:graphicData uri="http://schemas.openxmlformats.org/drawingml/2006/table">
            <a:tbl>
              <a:tblPr>
                <a:tableStyleId>{B301B821-A1FF-4177-AEE7-76D212191A09}</a:tableStyleId>
              </a:tblPr>
              <a:tblGrid>
                <a:gridCol w="4162235">
                  <a:extLst>
                    <a:ext uri="{9D8B030D-6E8A-4147-A177-3AD203B41FA5}">
                      <a16:colId xmlns:a16="http://schemas.microsoft.com/office/drawing/2014/main" xmlns="" val="20000"/>
                    </a:ext>
                  </a:extLst>
                </a:gridCol>
                <a:gridCol w="1566310">
                  <a:extLst>
                    <a:ext uri="{9D8B030D-6E8A-4147-A177-3AD203B41FA5}">
                      <a16:colId xmlns:a16="http://schemas.microsoft.com/office/drawing/2014/main" xmlns="" val="20001"/>
                    </a:ext>
                  </a:extLst>
                </a:gridCol>
                <a:gridCol w="4112572">
                  <a:extLst>
                    <a:ext uri="{9D8B030D-6E8A-4147-A177-3AD203B41FA5}">
                      <a16:colId xmlns:a16="http://schemas.microsoft.com/office/drawing/2014/main" xmlns="" val="20002"/>
                    </a:ext>
                  </a:extLst>
                </a:gridCol>
              </a:tblGrid>
              <a:tr h="244022">
                <a:tc>
                  <a:txBody>
                    <a:bodyPr/>
                    <a:lstStyle/>
                    <a:p>
                      <a:pPr algn="ctr">
                        <a:spcBef>
                          <a:spcPts val="1200"/>
                        </a:spcBef>
                        <a:spcAft>
                          <a:spcPts val="1200"/>
                        </a:spcAft>
                      </a:pPr>
                      <a:r>
                        <a:rPr lang="es-ES" sz="1800" b="1" dirty="0">
                          <a:solidFill>
                            <a:schemeClr val="bg1"/>
                          </a:solidFill>
                          <a:effectLst/>
                          <a:latin typeface="+mj-lt"/>
                        </a:rPr>
                        <a:t>TEMA</a:t>
                      </a:r>
                    </a:p>
                  </a:txBody>
                  <a:tcPr marL="68580" marR="68580" marT="0" marB="0" anchor="ctr">
                    <a:solidFill>
                      <a:srgbClr val="C00000"/>
                    </a:solidFill>
                  </a:tcPr>
                </a:tc>
                <a:tc>
                  <a:txBody>
                    <a:bodyPr/>
                    <a:lstStyle/>
                    <a:p>
                      <a:pPr algn="ctr">
                        <a:spcBef>
                          <a:spcPts val="1200"/>
                        </a:spcBef>
                        <a:spcAft>
                          <a:spcPts val="1200"/>
                        </a:spcAft>
                      </a:pPr>
                      <a:r>
                        <a:rPr lang="es-ES" sz="1800" b="1" dirty="0">
                          <a:solidFill>
                            <a:schemeClr val="bg1"/>
                          </a:solidFill>
                          <a:effectLst/>
                          <a:latin typeface="+mj-lt"/>
                        </a:rPr>
                        <a:t>FECHA</a:t>
                      </a:r>
                    </a:p>
                  </a:txBody>
                  <a:tcPr marL="68580" marR="68580" marT="0" marB="0" anchor="ctr">
                    <a:solidFill>
                      <a:srgbClr val="C00000"/>
                    </a:solidFill>
                  </a:tcPr>
                </a:tc>
                <a:tc>
                  <a:txBody>
                    <a:bodyPr/>
                    <a:lstStyle/>
                    <a:p>
                      <a:pPr algn="ctr">
                        <a:spcBef>
                          <a:spcPts val="1200"/>
                        </a:spcBef>
                        <a:spcAft>
                          <a:spcPts val="1200"/>
                        </a:spcAft>
                      </a:pPr>
                      <a:r>
                        <a:rPr lang="es-ES" sz="1800" b="1" dirty="0">
                          <a:solidFill>
                            <a:schemeClr val="bg1"/>
                          </a:solidFill>
                          <a:effectLst/>
                          <a:latin typeface="+mj-lt"/>
                        </a:rPr>
                        <a:t>PONENTE</a:t>
                      </a:r>
                    </a:p>
                  </a:txBody>
                  <a:tcPr marL="68580" marR="68580" marT="0" marB="0" anchor="ctr">
                    <a:solidFill>
                      <a:srgbClr val="C00000"/>
                    </a:solidFill>
                  </a:tcPr>
                </a:tc>
                <a:extLst>
                  <a:ext uri="{0D108BD9-81ED-4DB2-BD59-A6C34878D82A}">
                    <a16:rowId xmlns:a16="http://schemas.microsoft.com/office/drawing/2014/main" xmlns="" val="10000"/>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Impacto esperado del proyecto y plan de difusión</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21/10/2021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a:t>
                      </a:r>
                    </a:p>
                  </a:txBody>
                  <a:tcPr marL="68580" marR="68580" marT="0" marB="0" anchor="ctr"/>
                </a:tc>
                <a:extLst>
                  <a:ext uri="{0D108BD9-81ED-4DB2-BD59-A6C34878D82A}">
                    <a16:rowId xmlns:a16="http://schemas.microsoft.com/office/drawing/2014/main" xmlns="" val="10001"/>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Cómo preparar un buen presupuesto</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18/11/2021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Silvia Arce y Sara Fernández</a:t>
                      </a:r>
                    </a:p>
                  </a:txBody>
                  <a:tcPr marL="68580" marR="68580" marT="0" marB="0" anchor="ctr"/>
                </a:tc>
                <a:extLst>
                  <a:ext uri="{0D108BD9-81ED-4DB2-BD59-A6C34878D82A}">
                    <a16:rowId xmlns:a16="http://schemas.microsoft.com/office/drawing/2014/main" xmlns="" val="10002"/>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CVN-ORCID</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16/12/2021</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Raúl Román y Lucía Medina</a:t>
                      </a:r>
                    </a:p>
                  </a:txBody>
                  <a:tcPr marL="68580" marR="68580" marT="0" marB="0" anchor="ctr"/>
                </a:tc>
                <a:extLst>
                  <a:ext uri="{0D108BD9-81ED-4DB2-BD59-A6C34878D82A}">
                    <a16:rowId xmlns:a16="http://schemas.microsoft.com/office/drawing/2014/main" xmlns="" val="10003"/>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Planificación metodológica para proyectos de EECC en la AES</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13/01/2022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Alberto Borobia</a:t>
                      </a:r>
                    </a:p>
                  </a:txBody>
                  <a:tcPr marL="68580" marR="68580" marT="0" marB="0" anchor="ctr"/>
                </a:tc>
                <a:extLst>
                  <a:ext uri="{0D108BD9-81ED-4DB2-BD59-A6C34878D82A}">
                    <a16:rowId xmlns:a16="http://schemas.microsoft.com/office/drawing/2014/main" xmlns="" val="10004"/>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Interés estratégico del proyecto para la convocatoria</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20/01/2022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a:t>
                      </a:r>
                    </a:p>
                  </a:txBody>
                  <a:tcPr marL="68580" marR="68580" marT="0" marB="0" anchor="ctr"/>
                </a:tc>
                <a:extLst>
                  <a:ext uri="{0D108BD9-81ED-4DB2-BD59-A6C34878D82A}">
                    <a16:rowId xmlns:a16="http://schemas.microsoft.com/office/drawing/2014/main" xmlns="" val="10005"/>
                  </a:ext>
                </a:extLst>
              </a:tr>
              <a:tr h="595330">
                <a:tc>
                  <a:txBody>
                    <a:bodyPr/>
                    <a:lstStyle/>
                    <a:p>
                      <a:pPr marL="0" algn="l" defTabSz="914400" rtl="0" eaLnBrk="1" latinLnBrk="0" hangingPunct="1">
                        <a:lnSpc>
                          <a:spcPct val="100000"/>
                        </a:lnSpc>
                        <a:spcBef>
                          <a:spcPts val="0"/>
                        </a:spcBef>
                        <a:spcAft>
                          <a:spcPts val="0"/>
                        </a:spcAft>
                      </a:pPr>
                      <a:r>
                        <a:rPr lang="es-ES" sz="1600" b="1" kern="1200" dirty="0">
                          <a:solidFill>
                            <a:schemeClr val="dk1"/>
                          </a:solidFill>
                          <a:effectLst/>
                          <a:latin typeface="+mj-lt"/>
                          <a:ea typeface="+mn-ea"/>
                          <a:cs typeface="+mn-cs"/>
                        </a:rPr>
                        <a:t>Plan de gestión de datos científicos. Protección de datos</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03/02/2022</a:t>
                      </a:r>
                    </a:p>
                  </a:txBody>
                  <a:tcPr marL="68580" marR="68580" marT="0" marB="0" anchor="ctr"/>
                </a:tc>
                <a:tc>
                  <a:txBody>
                    <a:bodyPr/>
                    <a:lstStyle/>
                    <a:p>
                      <a:pPr marL="0" algn="l" defTabSz="914400" rtl="0" eaLnBrk="1" latinLnBrk="0" hangingPunct="1">
                        <a:lnSpc>
                          <a:spcPct val="100000"/>
                        </a:lnSpc>
                        <a:spcBef>
                          <a:spcPts val="0"/>
                        </a:spcBef>
                        <a:spcAft>
                          <a:spcPts val="0"/>
                        </a:spcAft>
                      </a:pPr>
                      <a:r>
                        <a:rPr lang="es-ES" sz="1600" kern="1200" dirty="0">
                          <a:solidFill>
                            <a:schemeClr val="dk1"/>
                          </a:solidFill>
                          <a:effectLst/>
                          <a:latin typeface="+mj-lt"/>
                          <a:ea typeface="+mn-ea"/>
                          <a:cs typeface="+mn-cs"/>
                        </a:rPr>
                        <a:t>Daniel Quijada, Estela Sánchez y Dolores Pérez</a:t>
                      </a:r>
                    </a:p>
                  </a:txBody>
                  <a:tcPr marL="68580" marR="68580" marT="0" marB="0" anchor="ctr"/>
                </a:tc>
                <a:extLst>
                  <a:ext uri="{0D108BD9-81ED-4DB2-BD59-A6C34878D82A}">
                    <a16:rowId xmlns:a16="http://schemas.microsoft.com/office/drawing/2014/main" xmlns="" val="10006"/>
                  </a:ext>
                </a:extLst>
              </a:tr>
            </a:tbl>
          </a:graphicData>
        </a:graphic>
      </p:graphicFrame>
      <p:sp>
        <p:nvSpPr>
          <p:cNvPr id="6" name="5 Rectángulo"/>
          <p:cNvSpPr/>
          <p:nvPr/>
        </p:nvSpPr>
        <p:spPr>
          <a:xfrm>
            <a:off x="1158842" y="2335794"/>
            <a:ext cx="10013133" cy="715224"/>
          </a:xfrm>
          <a:prstGeom prst="rect">
            <a:avLst/>
          </a:prstGeom>
          <a:noFill/>
          <a:ln w="76200">
            <a:solidFill>
              <a:srgbClr val="D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311249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IMPORTANTE</a:t>
            </a:r>
            <a:endParaRPr lang="es-ES" dirty="0"/>
          </a:p>
        </p:txBody>
      </p:sp>
      <p:sp>
        <p:nvSpPr>
          <p:cNvPr id="3" name="2 Marcador de contenido"/>
          <p:cNvSpPr>
            <a:spLocks noGrp="1"/>
          </p:cNvSpPr>
          <p:nvPr>
            <p:ph idx="1"/>
          </p:nvPr>
        </p:nvSpPr>
        <p:spPr/>
        <p:txBody>
          <a:bodyPr>
            <a:normAutofit/>
          </a:bodyPr>
          <a:lstStyle/>
          <a:p>
            <a:pPr marL="0" indent="0">
              <a:buNone/>
            </a:pPr>
            <a:endParaRPr lang="es-ES" dirty="0"/>
          </a:p>
          <a:p>
            <a:pPr marL="0" indent="0" algn="ctr">
              <a:buNone/>
            </a:pPr>
            <a:endParaRPr lang="es-ES" sz="4400" b="1" i="1" dirty="0" smtClean="0">
              <a:solidFill>
                <a:srgbClr val="FF0000"/>
              </a:solidFill>
            </a:endParaRPr>
          </a:p>
          <a:p>
            <a:pPr marL="0" indent="0" algn="ctr">
              <a:buNone/>
            </a:pPr>
            <a:r>
              <a:rPr lang="es-ES" sz="4400" b="1" i="1" dirty="0" smtClean="0">
                <a:solidFill>
                  <a:srgbClr val="FF0000"/>
                </a:solidFill>
                <a:latin typeface="+mj-lt"/>
              </a:rPr>
              <a:t>INFORMACIÓN BASADA EN LA ÚLTIMA CONVOCATORIA AES 2021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ÍNDICE</a:t>
            </a:r>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sz="2800" b="1" dirty="0" smtClean="0">
                <a:latin typeface="+mj-lt"/>
              </a:rPr>
              <a:t>GASTOS DE PERSONAL</a:t>
            </a:r>
          </a:p>
          <a:p>
            <a:r>
              <a:rPr lang="es-ES" sz="2800" b="1" dirty="0" smtClean="0">
                <a:latin typeface="+mj-lt"/>
              </a:rPr>
              <a:t>GASTOS DE BIENES Y SERVICIOS</a:t>
            </a:r>
          </a:p>
          <a:p>
            <a:pPr lvl="2">
              <a:buClr>
                <a:srgbClr val="C00000"/>
              </a:buClr>
            </a:pPr>
            <a:r>
              <a:rPr lang="es-ES" sz="2800" dirty="0" smtClean="0"/>
              <a:t>Inventariables</a:t>
            </a:r>
          </a:p>
          <a:p>
            <a:pPr lvl="2">
              <a:buClr>
                <a:srgbClr val="C00000"/>
              </a:buClr>
            </a:pPr>
            <a:r>
              <a:rPr lang="es-ES" sz="2800" dirty="0" smtClean="0"/>
              <a:t>Fungibles y servicios</a:t>
            </a:r>
          </a:p>
          <a:p>
            <a:pPr lvl="2">
              <a:buClr>
                <a:srgbClr val="C00000"/>
              </a:buClr>
            </a:pPr>
            <a:r>
              <a:rPr lang="es-ES" sz="2800" dirty="0" smtClean="0"/>
              <a:t>Servicios internos</a:t>
            </a:r>
          </a:p>
          <a:p>
            <a:pPr lvl="2">
              <a:buClr>
                <a:srgbClr val="C00000"/>
              </a:buClr>
            </a:pPr>
            <a:r>
              <a:rPr lang="es-ES" sz="2800" dirty="0" smtClean="0"/>
              <a:t>Subcontrataciones</a:t>
            </a:r>
          </a:p>
          <a:p>
            <a:r>
              <a:rPr lang="es-ES" sz="2800" b="1" dirty="0" smtClean="0">
                <a:latin typeface="+mj-lt"/>
              </a:rPr>
              <a:t>GASTOS DE VIAJES Y DIETAS</a:t>
            </a:r>
          </a:p>
          <a:p>
            <a:r>
              <a:rPr lang="es-ES" sz="2800" b="1" dirty="0" smtClean="0">
                <a:latin typeface="+mj-lt"/>
              </a:rPr>
              <a:t>OTROS DATOS DE INTERÉS</a:t>
            </a:r>
          </a:p>
        </p:txBody>
      </p:sp>
      <p:pic>
        <p:nvPicPr>
          <p:cNvPr id="5" name="4 Imagen" descr="laboratorio.jpg"/>
          <p:cNvPicPr>
            <a:picLocks noChangeAspect="1"/>
          </p:cNvPicPr>
          <p:nvPr/>
        </p:nvPicPr>
        <p:blipFill>
          <a:blip r:embed="rId2" cstate="print"/>
          <a:stretch>
            <a:fillRect/>
          </a:stretch>
        </p:blipFill>
        <p:spPr>
          <a:xfrm>
            <a:off x="8094552" y="2774415"/>
            <a:ext cx="3300460" cy="3300460"/>
          </a:xfrm>
          <a:prstGeom prst="rect">
            <a:avLst/>
          </a:prstGeom>
        </p:spPr>
      </p:pic>
    </p:spTree>
    <p:extLst>
      <p:ext uri="{BB962C8B-B14F-4D97-AF65-F5344CB8AC3E}">
        <p14:creationId xmlns="" xmlns:p14="http://schemas.microsoft.com/office/powerpoint/2010/main" val="849519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GASTOS DE PERSONAL</a:t>
            </a:r>
            <a:endParaRPr lang="es-ES" dirty="0"/>
          </a:p>
        </p:txBody>
      </p:sp>
      <p:sp>
        <p:nvSpPr>
          <p:cNvPr id="3" name="2 Marcador de contenido"/>
          <p:cNvSpPr>
            <a:spLocks noGrp="1"/>
          </p:cNvSpPr>
          <p:nvPr>
            <p:ph idx="1"/>
          </p:nvPr>
        </p:nvSpPr>
        <p:spPr>
          <a:xfrm>
            <a:off x="757411" y="895891"/>
            <a:ext cx="10731500" cy="1095872"/>
          </a:xfrm>
        </p:spPr>
        <p:txBody>
          <a:bodyPr/>
          <a:lstStyle/>
          <a:p>
            <a:pPr marL="0" indent="0">
              <a:spcAft>
                <a:spcPts val="0"/>
              </a:spcAft>
              <a:buNone/>
              <a:tabLst>
                <a:tab pos="0" algn="l"/>
              </a:tabLst>
            </a:pPr>
            <a:r>
              <a:rPr lang="es-ES_tradnl" sz="2400" dirty="0" smtClean="0">
                <a:latin typeface="+mj-lt"/>
                <a:ea typeface="Times New Roman"/>
                <a:cs typeface="Arial"/>
              </a:rPr>
              <a:t>¿Qué importe solicito para la subvención de un contrato de personal con cargo a un proyecto? </a:t>
            </a:r>
            <a:endParaRPr lang="es-ES_tradnl" sz="2800" dirty="0" smtClean="0">
              <a:latin typeface="Helvetica"/>
              <a:ea typeface="Times New Roman"/>
              <a:cs typeface="Times New Roman"/>
            </a:endParaRPr>
          </a:p>
          <a:p>
            <a:pPr algn="just">
              <a:spcAft>
                <a:spcPts val="0"/>
              </a:spcAft>
              <a:buNone/>
            </a:pPr>
            <a:endParaRPr lang="es-ES_tradnl" sz="2800" dirty="0" smtClean="0">
              <a:latin typeface="Helvetica"/>
              <a:ea typeface="Times New Roman"/>
              <a:cs typeface="Times New Roman"/>
            </a:endParaRPr>
          </a:p>
          <a:p>
            <a:pPr algn="just">
              <a:spcAft>
                <a:spcPts val="0"/>
              </a:spcAft>
              <a:buNone/>
            </a:pPr>
            <a:endParaRPr lang="es-ES" sz="2800" dirty="0" smtClean="0">
              <a:latin typeface="Cambria"/>
              <a:ea typeface="Times New Roman"/>
              <a:cs typeface="Times New Roman"/>
            </a:endParaRPr>
          </a:p>
          <a:p>
            <a:pPr>
              <a:buNone/>
            </a:pPr>
            <a:endParaRPr lang="es-ES" sz="2800" kern="1200" dirty="0" smtClean="0">
              <a:solidFill>
                <a:srgbClr val="4D4D4D"/>
              </a:solidFill>
              <a:latin typeface="+mj-lt"/>
            </a:endParaRPr>
          </a:p>
          <a:p>
            <a:endParaRPr lang="es-ES" sz="2800" kern="1200" dirty="0" smtClean="0">
              <a:solidFill>
                <a:srgbClr val="4D4D4D"/>
              </a:solidFill>
              <a:latin typeface="+mj-lt"/>
            </a:endParaRPr>
          </a:p>
          <a:p>
            <a:endParaRPr lang="es-ES" sz="2800" dirty="0"/>
          </a:p>
        </p:txBody>
      </p:sp>
      <p:sp>
        <p:nvSpPr>
          <p:cNvPr id="24577" name="Rectangle 1"/>
          <p:cNvSpPr>
            <a:spLocks noChangeArrowheads="1"/>
          </p:cNvSpPr>
          <p:nvPr/>
        </p:nvSpPr>
        <p:spPr bwMode="auto">
          <a:xfrm>
            <a:off x="237763" y="5704352"/>
            <a:ext cx="653396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1" i="0" u="none" strike="noStrike" cap="none" normalizeH="0" baseline="0" dirty="0" smtClean="0">
              <a:ln>
                <a:noFill/>
              </a:ln>
              <a:solidFill>
                <a:srgbClr val="262626"/>
              </a:solidFill>
              <a:effectLst/>
              <a:latin typeface="Century Gothic" pitchFamily="34" charset="0"/>
              <a:ea typeface="Times New Roman" pitchFamily="18"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900" b="1" dirty="0" smtClean="0">
              <a:solidFill>
                <a:srgbClr val="262626"/>
              </a:solidFill>
              <a:latin typeface="Century Gothic" pitchFamily="34" charset="0"/>
              <a:ea typeface="Times New Roman" pitchFamily="18" charset="0"/>
              <a:cs typeface="Verdan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rgbClr val="262626"/>
                </a:solidFill>
                <a:effectLst/>
                <a:latin typeface="Century Gothic" pitchFamily="34" charset="0"/>
                <a:ea typeface="Times New Roman" pitchFamily="18" charset="0"/>
                <a:cs typeface="Verdana" pitchFamily="34" charset="0"/>
              </a:rPr>
              <a:t>(*) SEGÚN CONVOCATORIA AES2021.</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Firma contrato.jpg"/>
          <p:cNvPicPr>
            <a:picLocks noChangeAspect="1"/>
          </p:cNvPicPr>
          <p:nvPr/>
        </p:nvPicPr>
        <p:blipFill>
          <a:blip r:embed="rId2" cstate="print"/>
          <a:stretch>
            <a:fillRect/>
          </a:stretch>
        </p:blipFill>
        <p:spPr>
          <a:xfrm>
            <a:off x="9869786" y="1511929"/>
            <a:ext cx="2145671" cy="2145671"/>
          </a:xfrm>
          <a:prstGeom prst="rect">
            <a:avLst/>
          </a:prstGeom>
        </p:spPr>
      </p:pic>
      <p:pic>
        <p:nvPicPr>
          <p:cNvPr id="4" name="3 Imagen"/>
          <p:cNvPicPr/>
          <p:nvPr/>
        </p:nvPicPr>
        <p:blipFill>
          <a:blip r:embed="rId3" cstate="print"/>
          <a:srcRect/>
          <a:stretch>
            <a:fillRect/>
          </a:stretch>
        </p:blipFill>
        <p:spPr bwMode="auto">
          <a:xfrm>
            <a:off x="1134494" y="2199996"/>
            <a:ext cx="9168350" cy="32230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3877985"/>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cs typeface="Arial"/>
              </a:rPr>
              <a:t>Inventariables</a:t>
            </a:r>
          </a:p>
          <a:p>
            <a:pPr marL="285750" indent="-285750">
              <a:buClr>
                <a:schemeClr val="accent1"/>
              </a:buClr>
              <a:buFont typeface="Wingdings" panose="05000000000000000000" pitchFamily="2" charset="2"/>
              <a:buChar char="§"/>
            </a:pPr>
            <a:endParaRPr lang="es-ES_tradnl" sz="2800" b="1" dirty="0" smtClean="0">
              <a:cs typeface="Arial"/>
            </a:endParaRPr>
          </a:p>
          <a:p>
            <a:pPr algn="just">
              <a:spcAft>
                <a:spcPts val="0"/>
              </a:spcAft>
            </a:pPr>
            <a:r>
              <a:rPr lang="es-ES_tradnl" sz="2800" b="1" dirty="0" smtClean="0">
                <a:ea typeface="Times New Roman"/>
                <a:cs typeface="Arial"/>
              </a:rPr>
              <a:t>                  </a:t>
            </a:r>
            <a:r>
              <a:rPr lang="es-ES_tradnl" sz="2400" b="1" dirty="0" smtClean="0">
                <a:solidFill>
                  <a:srgbClr val="4D4D4D"/>
                </a:solidFill>
                <a:latin typeface="+mj-lt"/>
              </a:rPr>
              <a:t>Conceptos subvencionables</a:t>
            </a:r>
          </a:p>
          <a:p>
            <a:pPr algn="just">
              <a:spcAft>
                <a:spcPts val="0"/>
              </a:spcAft>
            </a:pPr>
            <a:endParaRPr lang="es-ES_tradnl" sz="2800" dirty="0" smtClean="0">
              <a:ea typeface="Times New Roman"/>
              <a:cs typeface="Arial"/>
            </a:endParaRPr>
          </a:p>
          <a:p>
            <a:pPr algn="just">
              <a:spcAft>
                <a:spcPts val="0"/>
              </a:spcAft>
            </a:pPr>
            <a:endParaRPr lang="es-ES_tradnl" sz="2800" dirty="0" smtClean="0">
              <a:ea typeface="Times New Roman"/>
              <a:cs typeface="Arial"/>
            </a:endParaRPr>
          </a:p>
          <a:p>
            <a:pPr marL="361950" algn="just">
              <a:spcAft>
                <a:spcPts val="0"/>
              </a:spcAft>
            </a:pPr>
            <a:r>
              <a:rPr lang="es-ES_tradnl" sz="2400" dirty="0" smtClean="0">
                <a:solidFill>
                  <a:srgbClr val="4D4D4D"/>
                </a:solidFill>
                <a:latin typeface="+mj-lt"/>
              </a:rPr>
              <a:t>Adquisición de equipamiento científico-técnico, incluyendo equipos informáticos, programas de ordenador de carácter técnico directamente vinculados al proyecto y material bibliográfico. </a:t>
            </a:r>
            <a:endParaRPr lang="es-ES" sz="2400" dirty="0" smtClean="0">
              <a:solidFill>
                <a:srgbClr val="4D4D4D"/>
              </a:solidFill>
              <a:latin typeface="+mj-lt"/>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5" name="4 Imagen" descr="Subvencionable.jpg"/>
          <p:cNvPicPr>
            <a:picLocks noChangeAspect="1"/>
          </p:cNvPicPr>
          <p:nvPr/>
        </p:nvPicPr>
        <p:blipFill>
          <a:blip r:embed="rId2" cstate="print"/>
          <a:stretch>
            <a:fillRect/>
          </a:stretch>
        </p:blipFill>
        <p:spPr>
          <a:xfrm>
            <a:off x="697116" y="1835873"/>
            <a:ext cx="1774479" cy="1165216"/>
          </a:xfrm>
          <a:prstGeom prst="rect">
            <a:avLst/>
          </a:prstGeom>
        </p:spPr>
      </p:pic>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34978" y="869139"/>
            <a:ext cx="11742345" cy="5377758"/>
          </a:xfrm>
          <a:prstGeom prst="roundRect">
            <a:avLst>
              <a:gd name="adj" fmla="val 4041"/>
            </a:avLst>
          </a:prstGeom>
          <a:solidFill>
            <a:srgbClr val="D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525101" y="1013994"/>
            <a:ext cx="11353046" cy="651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tx1"/>
                </a:solidFill>
                <a:latin typeface="+mj-lt"/>
              </a:rPr>
              <a:t>FUNGIBLES Y SERVICIOS</a:t>
            </a:r>
            <a:endParaRPr lang="es-ES" sz="2400" dirty="0"/>
          </a:p>
        </p:txBody>
      </p:sp>
      <p:sp>
        <p:nvSpPr>
          <p:cNvPr id="9" name="8 Rectángulo redondeado"/>
          <p:cNvSpPr/>
          <p:nvPr/>
        </p:nvSpPr>
        <p:spPr>
          <a:xfrm>
            <a:off x="514539" y="1872570"/>
            <a:ext cx="5478855" cy="4211370"/>
          </a:xfrm>
          <a:prstGeom prst="roundRect">
            <a:avLst>
              <a:gd name="adj" fmla="val 6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itchFamily="34" charset="0"/>
              <a:buChar char="•"/>
            </a:pPr>
            <a:r>
              <a:rPr lang="es-ES_tradnl" sz="2000" dirty="0" smtClean="0">
                <a:solidFill>
                  <a:schemeClr val="tx1"/>
                </a:solidFill>
                <a:latin typeface="+mj-lt"/>
              </a:rPr>
              <a:t>Material de laboratorio</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Solicitud de derechos de propiedad industrial e intelectual estrictamente derivados del proyecto financiado. No elegibles los gastos de ampliación o renovación de los mismos </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Accesos a bancos de datos y bibliotecas técnicas y material bibliográfico.  Publicaciones y difusión de resultados</a:t>
            </a:r>
            <a:endParaRPr lang="es-ES" sz="2000" dirty="0" smtClean="0">
              <a:solidFill>
                <a:schemeClr val="tx1"/>
              </a:solidFill>
              <a:latin typeface="+mj-lt"/>
            </a:endParaRPr>
          </a:p>
          <a:p>
            <a:pPr marL="180975" indent="-180975">
              <a:buFont typeface="Arial" pitchFamily="34" charset="0"/>
              <a:buChar char="•"/>
            </a:pPr>
            <a:r>
              <a:rPr lang="es-ES_tradnl" sz="2000" dirty="0" smtClean="0">
                <a:solidFill>
                  <a:schemeClr val="tx1"/>
                </a:solidFill>
                <a:latin typeface="+mj-lt"/>
              </a:rPr>
              <a:t>Servicios de mensajería y envío de muestras</a:t>
            </a:r>
            <a:endParaRPr lang="es-ES" sz="2000" dirty="0" smtClean="0">
              <a:solidFill>
                <a:schemeClr val="tx1"/>
              </a:solidFill>
              <a:latin typeface="+mj-lt"/>
            </a:endParaRPr>
          </a:p>
        </p:txBody>
      </p:sp>
      <p:pic>
        <p:nvPicPr>
          <p:cNvPr id="10" name="9 Imagen" descr="Subvencionable.jpg"/>
          <p:cNvPicPr>
            <a:picLocks noChangeAspect="1"/>
          </p:cNvPicPr>
          <p:nvPr/>
        </p:nvPicPr>
        <p:blipFill>
          <a:blip r:embed="rId2" cstate="print"/>
          <a:stretch>
            <a:fillRect/>
          </a:stretch>
        </p:blipFill>
        <p:spPr>
          <a:xfrm>
            <a:off x="679010" y="1908311"/>
            <a:ext cx="1032096" cy="677728"/>
          </a:xfrm>
          <a:prstGeom prst="rect">
            <a:avLst/>
          </a:prstGeom>
        </p:spPr>
      </p:pic>
      <p:sp>
        <p:nvSpPr>
          <p:cNvPr id="12" name="11 Rectángulo redondeado"/>
          <p:cNvSpPr/>
          <p:nvPr/>
        </p:nvSpPr>
        <p:spPr>
          <a:xfrm>
            <a:off x="6397730" y="1871061"/>
            <a:ext cx="5478855" cy="4211370"/>
          </a:xfrm>
          <a:prstGeom prst="roundRect">
            <a:avLst>
              <a:gd name="adj" fmla="val 6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itchFamily="34" charset="0"/>
              <a:buChar char="•"/>
            </a:pPr>
            <a:endParaRPr lang="es-ES" sz="2000" dirty="0" smtClean="0">
              <a:solidFill>
                <a:schemeClr val="tx1"/>
              </a:solidFill>
              <a:latin typeface="+mj-lt"/>
            </a:endParaRPr>
          </a:p>
          <a:p>
            <a:pPr marL="180975" indent="-180975">
              <a:buFont typeface="Arial" pitchFamily="34" charset="0"/>
              <a:buChar char="•"/>
            </a:pPr>
            <a:endParaRPr lang="es-ES" sz="2000" dirty="0" smtClean="0">
              <a:solidFill>
                <a:schemeClr val="tx1"/>
              </a:solidFill>
              <a:latin typeface="+mj-lt"/>
            </a:endParaRPr>
          </a:p>
          <a:p>
            <a:pPr marL="180975" indent="-180975">
              <a:buFont typeface="Arial" pitchFamily="34" charset="0"/>
              <a:buChar char="•"/>
            </a:pPr>
            <a:r>
              <a:rPr lang="es-ES" sz="2000" dirty="0" smtClean="0">
                <a:solidFill>
                  <a:schemeClr val="tx1"/>
                </a:solidFill>
                <a:latin typeface="+mj-lt"/>
              </a:rPr>
              <a:t>Gastos generales de material de oficina</a:t>
            </a:r>
          </a:p>
          <a:p>
            <a:pPr marL="180975" indent="-180975">
              <a:buFont typeface="Arial" pitchFamily="34" charset="0"/>
              <a:buChar char="•"/>
            </a:pPr>
            <a:r>
              <a:rPr lang="es-ES" sz="2000" dirty="0" smtClean="0">
                <a:solidFill>
                  <a:schemeClr val="tx1"/>
                </a:solidFill>
                <a:latin typeface="+mj-lt"/>
              </a:rPr>
              <a:t>Material fungible informático (tóner, cartuchos de tinta y CD)</a:t>
            </a:r>
          </a:p>
          <a:p>
            <a:pPr marL="180975" indent="-180975">
              <a:buFont typeface="Arial" pitchFamily="34" charset="0"/>
              <a:buChar char="•"/>
            </a:pPr>
            <a:r>
              <a:rPr lang="es-ES" sz="2000" dirty="0" smtClean="0">
                <a:solidFill>
                  <a:schemeClr val="tx1"/>
                </a:solidFill>
                <a:latin typeface="+mj-lt"/>
              </a:rPr>
              <a:t>Material de papelería y gastos de reprografía </a:t>
            </a:r>
          </a:p>
          <a:p>
            <a:pPr marL="180975" indent="-180975">
              <a:buFont typeface="Arial" pitchFamily="34" charset="0"/>
              <a:buChar char="•"/>
            </a:pPr>
            <a:r>
              <a:rPr lang="es-ES" sz="2000" dirty="0" smtClean="0">
                <a:solidFill>
                  <a:schemeClr val="tx1"/>
                </a:solidFill>
                <a:latin typeface="+mj-lt"/>
              </a:rPr>
              <a:t>Ropa de laboratorio, el mobiliario, las reparaciones/mantenimiento </a:t>
            </a:r>
          </a:p>
          <a:p>
            <a:pPr marL="180975" indent="-180975">
              <a:buFont typeface="Arial" pitchFamily="34" charset="0"/>
              <a:buChar char="•"/>
            </a:pPr>
            <a:r>
              <a:rPr lang="es-ES" sz="2000" dirty="0" smtClean="0">
                <a:solidFill>
                  <a:schemeClr val="tx1"/>
                </a:solidFill>
                <a:latin typeface="+mj-lt"/>
              </a:rPr>
              <a:t>Comisiones bancarias, suscripciones a revistas, cuotas de asociaciones, sociedades, organismos profesionales y similares </a:t>
            </a:r>
          </a:p>
          <a:p>
            <a:pPr marL="180975" indent="-180975">
              <a:buFont typeface="Arial" pitchFamily="34" charset="0"/>
              <a:buChar char="•"/>
            </a:pPr>
            <a:r>
              <a:rPr lang="es-ES" sz="2000" dirty="0" smtClean="0">
                <a:solidFill>
                  <a:schemeClr val="tx1"/>
                </a:solidFill>
                <a:latin typeface="+mj-lt"/>
              </a:rPr>
              <a:t>Actividades formativas y las estancias de investigación</a:t>
            </a:r>
          </a:p>
        </p:txBody>
      </p:sp>
      <p:pic>
        <p:nvPicPr>
          <p:cNvPr id="13" name="12 Imagen" descr="No subvencionable.jpg"/>
          <p:cNvPicPr>
            <a:picLocks noChangeAspect="1"/>
          </p:cNvPicPr>
          <p:nvPr/>
        </p:nvPicPr>
        <p:blipFill>
          <a:blip r:embed="rId3" cstate="print"/>
          <a:stretch>
            <a:fillRect/>
          </a:stretch>
        </p:blipFill>
        <p:spPr>
          <a:xfrm>
            <a:off x="6581635" y="1920666"/>
            <a:ext cx="932742" cy="686272"/>
          </a:xfrm>
          <a:prstGeom prst="rect">
            <a:avLst/>
          </a:prstGeom>
        </p:spPr>
      </p:pic>
      <p:sp>
        <p:nvSpPr>
          <p:cNvPr id="14" name="13 CuadroTexto"/>
          <p:cNvSpPr txBox="1"/>
          <p:nvPr/>
        </p:nvSpPr>
        <p:spPr>
          <a:xfrm>
            <a:off x="1656784" y="2109469"/>
            <a:ext cx="2942376" cy="369332"/>
          </a:xfrm>
          <a:prstGeom prst="rect">
            <a:avLst/>
          </a:prstGeom>
          <a:noFill/>
        </p:spPr>
        <p:txBody>
          <a:bodyPr wrap="square" rtlCol="0">
            <a:spAutoFit/>
          </a:bodyPr>
          <a:lstStyle/>
          <a:p>
            <a:r>
              <a:rPr lang="es-ES" b="1" dirty="0" smtClean="0">
                <a:latin typeface="+mj-lt"/>
              </a:rPr>
              <a:t>SUBVENCIONABLE</a:t>
            </a:r>
            <a:endParaRPr lang="es-ES" b="1" dirty="0">
              <a:latin typeface="+mj-lt"/>
            </a:endParaRPr>
          </a:p>
        </p:txBody>
      </p:sp>
      <p:sp>
        <p:nvSpPr>
          <p:cNvPr id="15" name="14 CuadroTexto"/>
          <p:cNvSpPr txBox="1"/>
          <p:nvPr/>
        </p:nvSpPr>
        <p:spPr>
          <a:xfrm>
            <a:off x="7485707" y="2107960"/>
            <a:ext cx="2942376" cy="369332"/>
          </a:xfrm>
          <a:prstGeom prst="rect">
            <a:avLst/>
          </a:prstGeom>
          <a:noFill/>
        </p:spPr>
        <p:txBody>
          <a:bodyPr wrap="square" rtlCol="0">
            <a:spAutoFit/>
          </a:bodyPr>
          <a:lstStyle/>
          <a:p>
            <a:r>
              <a:rPr lang="es-ES" b="1" dirty="0" smtClean="0">
                <a:latin typeface="+mj-lt"/>
              </a:rPr>
              <a:t>NO SUBVENCIONABLE</a:t>
            </a:r>
            <a:endParaRPr lang="es-ES" b="1" dirty="0">
              <a:latin typeface="+mj-lt"/>
            </a:endParaRPr>
          </a:p>
        </p:txBody>
      </p:sp>
      <p:sp>
        <p:nvSpPr>
          <p:cNvPr id="16"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4462760"/>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Servicios Internos</a:t>
            </a:r>
          </a:p>
          <a:p>
            <a:endParaRPr lang="es-ES_tradnl" sz="2400" dirty="0" smtClean="0"/>
          </a:p>
          <a:p>
            <a:r>
              <a:rPr lang="es-ES_tradnl" sz="2800" dirty="0" smtClean="0">
                <a:latin typeface="+mj-lt"/>
              </a:rPr>
              <a:t>		Conceptos subvencionables</a:t>
            </a:r>
          </a:p>
          <a:p>
            <a:endParaRPr lang="es-ES" sz="2800" dirty="0" smtClean="0">
              <a:latin typeface="+mj-lt"/>
            </a:endParaRPr>
          </a:p>
          <a:p>
            <a:endParaRPr lang="es-ES" sz="1400" dirty="0" smtClean="0">
              <a:latin typeface="+mj-lt"/>
            </a:endParaRPr>
          </a:p>
          <a:p>
            <a:pPr marL="361950" algn="just"/>
            <a:r>
              <a:rPr lang="es-ES_tradnl" sz="2000" dirty="0" smtClean="0">
                <a:latin typeface="+mj-lt"/>
              </a:rPr>
              <a:t>No todos los servicios internos serán aceptados como subvencionables con cargo a proyectos. No se admitirán gastos por actividades que estén financiadas por otras ayudas del </a:t>
            </a:r>
            <a:r>
              <a:rPr lang="es-ES_tradnl" sz="2000" dirty="0" smtClean="0">
                <a:latin typeface="+mj-lt"/>
              </a:rPr>
              <a:t>ISCIII. </a:t>
            </a:r>
            <a:r>
              <a:rPr lang="es-ES_tradnl" sz="2000" dirty="0" smtClean="0">
                <a:latin typeface="+mj-lt"/>
              </a:rPr>
              <a:t>Todo lo que se impute al presupuesto del proyecto, ha de estar recogido en las tarifas correspondientes del servicio central que se trate. Es imprescindible que el centro disponga del acta de aprobación de dichas tarifas, por Comisión delegada</a:t>
            </a:r>
            <a:endParaRPr lang="es-ES" sz="2000" dirty="0" smtClean="0">
              <a:latin typeface="+mj-lt"/>
            </a:endParaRPr>
          </a:p>
          <a:p>
            <a:pPr algn="just">
              <a:spcAft>
                <a:spcPts val="0"/>
              </a:spcAft>
            </a:pP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pic>
        <p:nvPicPr>
          <p:cNvPr id="4" name="3 Imagen" descr="Subvencionable.jpg"/>
          <p:cNvPicPr>
            <a:picLocks noChangeAspect="1"/>
          </p:cNvPicPr>
          <p:nvPr/>
        </p:nvPicPr>
        <p:blipFill>
          <a:blip r:embed="rId2" cstate="print"/>
          <a:stretch>
            <a:fillRect/>
          </a:stretch>
        </p:blipFill>
        <p:spPr>
          <a:xfrm>
            <a:off x="778597" y="1745338"/>
            <a:ext cx="1702051" cy="1117656"/>
          </a:xfrm>
          <a:prstGeom prst="rect">
            <a:avLst/>
          </a:prstGeom>
        </p:spPr>
      </p:pic>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466767"/>
          </a:xfrm>
        </p:spPr>
        <p:txBody>
          <a:bodyPr>
            <a:normAutofit/>
          </a:bodyPr>
          <a:lstStyle/>
          <a:p>
            <a:r>
              <a:rPr lang="es-ES_tradnl" dirty="0" smtClean="0"/>
              <a:t>GASTOS DE BIENES Y SERVICIOS</a:t>
            </a:r>
            <a:endParaRPr lang="es-ES" dirty="0"/>
          </a:p>
        </p:txBody>
      </p:sp>
      <p:sp>
        <p:nvSpPr>
          <p:cNvPr id="12" name="CuadroTexto 11"/>
          <p:cNvSpPr txBox="1"/>
          <p:nvPr/>
        </p:nvSpPr>
        <p:spPr>
          <a:xfrm>
            <a:off x="609600" y="1268627"/>
            <a:ext cx="10972799" cy="369331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_tradnl" sz="2800" b="1" dirty="0" smtClean="0">
                <a:latin typeface="+mj-lt"/>
              </a:rPr>
              <a:t>Subcontrataciones</a:t>
            </a:r>
            <a:endParaRPr lang="es-ES_tradnl" sz="2400" dirty="0" smtClean="0">
              <a:latin typeface="+mj-lt"/>
            </a:endParaRPr>
          </a:p>
          <a:p>
            <a:endParaRPr lang="es-ES" sz="2800" dirty="0" smtClean="0"/>
          </a:p>
          <a:p>
            <a:pPr marL="361950" algn="just"/>
            <a:r>
              <a:rPr lang="es-ES_tradnl" sz="2400" dirty="0" smtClean="0">
                <a:latin typeface="+mj-lt"/>
              </a:rPr>
              <a:t>¿Es posible la subcontratación con terceros por parte de un beneficiario? </a:t>
            </a:r>
            <a:endParaRPr lang="es-ES" sz="2400" dirty="0" smtClean="0">
              <a:latin typeface="+mj-lt"/>
            </a:endParaRPr>
          </a:p>
          <a:p>
            <a:pPr marL="361950" algn="just"/>
            <a:r>
              <a:rPr lang="es-ES_tradnl" sz="2400" dirty="0" smtClean="0">
                <a:latin typeface="+mj-lt"/>
              </a:rPr>
              <a:t> </a:t>
            </a:r>
            <a:endParaRPr lang="es-ES" sz="2400" dirty="0" smtClean="0">
              <a:latin typeface="+mj-lt"/>
            </a:endParaRPr>
          </a:p>
          <a:p>
            <a:pPr marL="361950" algn="just"/>
            <a:r>
              <a:rPr lang="es-ES_tradnl" sz="2000" b="1" dirty="0" smtClean="0">
                <a:latin typeface="+mj-lt"/>
              </a:rPr>
              <a:t>Sí, es </a:t>
            </a:r>
            <a:r>
              <a:rPr lang="es-ES_tradnl" sz="2000" b="1" dirty="0" smtClean="0">
                <a:latin typeface="+mj-lt"/>
              </a:rPr>
              <a:t>factible.</a:t>
            </a:r>
            <a:r>
              <a:rPr lang="es-ES_tradnl" sz="2000" dirty="0" smtClean="0">
                <a:latin typeface="+mj-lt"/>
              </a:rPr>
              <a:t> </a:t>
            </a:r>
            <a:r>
              <a:rPr lang="es-ES_tradnl" sz="2000" dirty="0" smtClean="0">
                <a:latin typeface="+mj-lt"/>
              </a:rPr>
              <a:t>La actividad subvencionada que el beneficiario subcontrate con terceros no excederá del 50 por ciento del importe de la actividad </a:t>
            </a:r>
            <a:r>
              <a:rPr lang="es-ES_tradnl" sz="2000" dirty="0" smtClean="0">
                <a:latin typeface="+mj-lt"/>
              </a:rPr>
              <a:t>subvencionada </a:t>
            </a:r>
            <a:r>
              <a:rPr lang="es-ES_tradnl" sz="1110" baseline="30000" dirty="0" smtClean="0">
                <a:latin typeface="+mj-lt"/>
              </a:rPr>
              <a:t>(*)</a:t>
            </a:r>
            <a:endParaRPr lang="es-ES" sz="1110" baseline="30000" dirty="0" smtClean="0">
              <a:latin typeface="+mj-lt"/>
            </a:endParaRPr>
          </a:p>
          <a:p>
            <a:r>
              <a:rPr lang="es-ES_tradnl" sz="2800" dirty="0" smtClean="0"/>
              <a:t> </a:t>
            </a:r>
            <a:endParaRPr lang="es-ES" sz="2800" dirty="0" smtClean="0"/>
          </a:p>
          <a:p>
            <a:pPr algn="just">
              <a:spcAft>
                <a:spcPts val="0"/>
              </a:spcAft>
            </a:pPr>
            <a:r>
              <a:rPr lang="es-ES_tradnl" sz="1050" dirty="0" smtClean="0"/>
              <a:t>(*) debiendo </a:t>
            </a:r>
            <a:r>
              <a:rPr lang="es-ES_tradnl" sz="1050" dirty="0" smtClean="0"/>
              <a:t>cumplir las disposiciones establecidas en la Ley 38/2003 General de Subvenciones</a:t>
            </a:r>
            <a:r>
              <a:rPr lang="es-ES_tradnl" sz="2800" dirty="0" smtClean="0"/>
              <a:t>.</a:t>
            </a:r>
            <a:endParaRPr lang="es-ES" sz="2800" dirty="0" smtClean="0">
              <a:latin typeface="Helvetica"/>
              <a:ea typeface="Times New Roman"/>
              <a:cs typeface="Times New Roman"/>
            </a:endParaRPr>
          </a:p>
          <a:p>
            <a:pPr marL="285750" indent="-285750">
              <a:buClr>
                <a:schemeClr val="accent1"/>
              </a:buClr>
              <a:buFont typeface="Wingdings" panose="05000000000000000000" pitchFamily="2" charset="2"/>
              <a:buChar char="§"/>
            </a:pPr>
            <a:endParaRPr lang="es-ES" sz="1600" dirty="0" smtClean="0"/>
          </a:p>
          <a:p>
            <a:pPr marL="285750" indent="-285750">
              <a:buClr>
                <a:schemeClr val="accent1"/>
              </a:buClr>
              <a:buFont typeface="Wingdings" panose="05000000000000000000" pitchFamily="2" charset="2"/>
              <a:buChar char="§"/>
            </a:pPr>
            <a:endParaRPr lang="es-ES" dirty="0">
              <a:solidFill>
                <a:srgbClr val="4D4D4D"/>
              </a:solidFill>
              <a:latin typeface="+mj-lt"/>
            </a:endParaRPr>
          </a:p>
        </p:txBody>
      </p:sp>
    </p:spTree>
    <p:extLst>
      <p:ext uri="{BB962C8B-B14F-4D97-AF65-F5344CB8AC3E}">
        <p14:creationId xmlns="" xmlns:p14="http://schemas.microsoft.com/office/powerpoint/2010/main" val="1592230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UCES">
  <a:themeElements>
    <a:clrScheme name="">
      <a:dk1>
        <a:srgbClr val="4D4D4D"/>
      </a:dk1>
      <a:lt1>
        <a:srgbClr val="FFFFFF"/>
      </a:lt1>
      <a:dk2>
        <a:srgbClr val="000000"/>
      </a:dk2>
      <a:lt2>
        <a:srgbClr val="4D4D4D"/>
      </a:lt2>
      <a:accent1>
        <a:srgbClr val="A50021"/>
      </a:accent1>
      <a:accent2>
        <a:srgbClr val="FF7C80"/>
      </a:accent2>
      <a:accent3>
        <a:srgbClr val="FFFFFF"/>
      </a:accent3>
      <a:accent4>
        <a:srgbClr val="404040"/>
      </a:accent4>
      <a:accent5>
        <a:srgbClr val="CFAAAB"/>
      </a:accent5>
      <a:accent6>
        <a:srgbClr val="E77073"/>
      </a:accent6>
      <a:hlink>
        <a:srgbClr val="DDDDDD"/>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1027</TotalTime>
  <Words>541</Words>
  <Application>Microsoft Office PowerPoint</Application>
  <PresentationFormat>Personalizado</PresentationFormat>
  <Paragraphs>131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Presentación UCES</vt:lpstr>
      <vt:lpstr>Programa Mentor</vt:lpstr>
      <vt:lpstr>Calendario de seminarios AES</vt:lpstr>
      <vt:lpstr>IMPORTANTE</vt:lpstr>
      <vt:lpstr>ÍNDICE</vt:lpstr>
      <vt:lpstr>GASTOS DE PERSONAL</vt:lpstr>
      <vt:lpstr>GASTOS DE BIENES Y SERVICIOS</vt:lpstr>
      <vt:lpstr>GASTOS DE BIENES Y SERVICIOS</vt:lpstr>
      <vt:lpstr>GASTOS DE BIENES Y SERVICIOS</vt:lpstr>
      <vt:lpstr>GASTOS DE BIENES Y SERVICIOS</vt:lpstr>
      <vt:lpstr>GASTOS DE VIAJES Y DIETAS</vt:lpstr>
      <vt:lpstr>OTROS DATOS DE INTERÉS</vt:lpstr>
      <vt:lpstr>GASTOS DE BIENES Y SERVICIOS</vt:lpstr>
      <vt:lpstr>CONTACTOS</vt:lpstr>
    </vt:vector>
  </TitlesOfParts>
  <Company>Comunidad de Madrid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Convocatoria para el año 2021 de concesión de subvenciones para ayudas de Proyectos de Investigación de Medicina Personalizada de Precisión de la Acción Estratégica en Salud  2017-2020</dc:title>
  <dc:creator>Consejeria de Sanidad</dc:creator>
  <cp:lastModifiedBy>Fundac25</cp:lastModifiedBy>
  <cp:revision>98</cp:revision>
  <cp:lastPrinted>2021-09-14T15:19:29Z</cp:lastPrinted>
  <dcterms:created xsi:type="dcterms:W3CDTF">2021-07-15T10:05:25Z</dcterms:created>
  <dcterms:modified xsi:type="dcterms:W3CDTF">2021-11-18T07:29:20Z</dcterms:modified>
</cp:coreProperties>
</file>